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63" r:id="rId2"/>
    <p:sldId id="369" r:id="rId3"/>
    <p:sldId id="257" r:id="rId4"/>
    <p:sldId id="307" r:id="rId5"/>
    <p:sldId id="267" r:id="rId6"/>
    <p:sldId id="308" r:id="rId7"/>
    <p:sldId id="355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60" r:id="rId18"/>
    <p:sldId id="319" r:id="rId19"/>
    <p:sldId id="320" r:id="rId20"/>
    <p:sldId id="321" r:id="rId21"/>
    <p:sldId id="322" r:id="rId22"/>
    <p:sldId id="356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58" r:id="rId42"/>
    <p:sldId id="343" r:id="rId43"/>
    <p:sldId id="344" r:id="rId44"/>
    <p:sldId id="345" r:id="rId45"/>
    <p:sldId id="346" r:id="rId46"/>
    <p:sldId id="347" r:id="rId47"/>
    <p:sldId id="348" r:id="rId48"/>
    <p:sldId id="367" r:id="rId49"/>
    <p:sldId id="368" r:id="rId50"/>
    <p:sldId id="349" r:id="rId51"/>
    <p:sldId id="350" r:id="rId52"/>
    <p:sldId id="353" r:id="rId53"/>
    <p:sldId id="354" r:id="rId54"/>
    <p:sldId id="365" r:id="rId55"/>
    <p:sldId id="361" r:id="rId56"/>
    <p:sldId id="366" r:id="rId57"/>
    <p:sldId id="362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03" d="100"/>
          <a:sy n="103" d="100"/>
        </p:scale>
        <p:origin x="7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EF3D5-DD0E-4890-8876-8E81EA055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7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F61239-460B-48E0-870F-A177A6107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1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EAEF8DF-035D-4A40-AF61-D69A708AA7EC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18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9379096-8FF0-403C-9E48-5DAB8A211F2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40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D87591B-51B8-4BDA-93B0-26CDA053D373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23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35D67D-331F-411B-AF05-081BA5263DBD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674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F6D85B-D0BE-4851-8708-8FC9DEF8EE88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490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B0B04D-72F6-4B06-BF02-22D4E76AF8B3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47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D7FA4D-F52E-44FB-A33C-BDC8B5B0F44C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874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C097FE-5AB0-4E4A-B7A5-00FBBD388420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708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710E59-936A-48C4-9AE1-164C9DD6633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419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C4BED4-5C22-4942-9834-4171D98B8B9F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05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2D187D8-93B6-47AE-9E63-60077D4BFF5A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57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45BE12-DCE9-456B-86F3-822509AB8277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030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5095CA-F44D-4E2D-BB6E-0976B37F8662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159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28D53C3-F611-409D-BB31-CF2C6B3DD2BB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792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553A37-D5F5-44DE-9C45-6CE5AFE00F32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195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1A77DF6-1CB5-48AF-AC26-7C2D037E2090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344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32D976-FBB3-4EA2-B35F-1E5AEBFA0815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788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CD0290-F34A-47CC-8158-ADB8B235BFF7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3813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DF69A7-B4B0-4575-9101-844304DCE8DF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751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28539EE-1C00-4F6A-B6FD-5DEE56049F0F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085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30799E-C53D-4A10-A6C5-805CB7D5311C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039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DCDA34-C240-4B4C-B9F7-979833FC7256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04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735479-757E-4C06-9A79-087C0A39B934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761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20411D-E016-4E14-9274-CE7AEC02C414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043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515B3A0-FE4D-4B9E-B5D8-987AFEC3196C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554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29E97A-B434-49CF-8133-847567DCE0BE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063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7618270-59CA-416C-B9FB-F9B84943E296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487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B16CFE3-72EA-4A9C-BB4A-899E8DFF5086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86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77E9104-AC82-4745-A883-322666385312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095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780075-8453-43F5-AFAB-ACCE9F904049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59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3B88864-F06B-4D16-8D25-B65039712E8D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494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664F35-A08F-4DF8-8AA4-7C1566CE2F87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780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22932E1-603F-4B63-97F5-A080E07DB266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94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DBAF14F-E0C7-40C0-A9F4-6E3A6D033CA5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903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296C409-C712-46E7-BCEB-AD755466DB16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6425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DCD7422-1C9C-439D-A734-5E2CB70780BD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2577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D1D338-E48A-4553-8B07-FCE824B69C22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9318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F1B66D-5267-4148-8ECC-4E9C0D5EB11D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378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75EEBB-0FC3-406F-B74C-03F73DE0D5D7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5788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26C5FBD-819F-4DF4-BB49-5FFCD5EAE627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067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8BC99B-F933-40EE-ABB9-A4B8FEE8F1AA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952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39C9E8-DBA3-4140-8D40-80F6F14E24A5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1487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A6FCBD-8318-401C-A1F0-538C750AB7C0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5021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A1B623-C554-4E3B-9B7D-3F30C381421E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32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CF30AB-DB8E-4795-BD3F-226B8D9AA6FA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3475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5CC845-F445-4568-A946-F79A7363798E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129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0EA0AAB-CA6C-44CF-ACAC-67FEED5B2486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9658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0045A0-EC5E-4D78-ABA3-6A2EE53C9EBD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22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B7D841-B9C1-4F0E-B5FA-9D2B6E00DF4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60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A1A338-CF9E-42C6-9DC9-A36C087DD5B6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28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0C08D9-ECEC-47A7-86D3-6C5E0B2568E2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2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1278F6E-1DDA-4FB9-AD47-744CDD153159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71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A620-7F62-4F20-AF00-2E2C41DE3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95298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EAFF-BAF4-40C3-B20A-24B91838D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7530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F710-D0ED-4991-934E-40C533E7D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64121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F3B9-8F40-4BE2-9053-F18463A65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140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2D49-F0EC-4863-9615-DCEE6547A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6655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960D-366A-44C5-8D5C-D005F03E9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90765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383B-FCF3-46D2-A2A6-7A19CD13B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01104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BA19-4340-4689-9DF6-CBFF0027F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3973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F24A-C1CA-4A1F-93F0-1FCD6A749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86289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507D-1533-4735-A7F2-EC5676DB9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5123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0164-A3FD-4B15-B29A-6799E790A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05916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91282A-99D4-4C5E-BF7B-81DC4A7C7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26" Type="http://schemas.openxmlformats.org/officeDocument/2006/relationships/slide" Target="slide48.xml"/><Relationship Id="rId3" Type="http://schemas.openxmlformats.org/officeDocument/2006/relationships/notesSlide" Target="../notesSlides/notesSlide1.xml"/><Relationship Id="rId21" Type="http://schemas.openxmlformats.org/officeDocument/2006/relationships/slide" Target="slide38.xml"/><Relationship Id="rId7" Type="http://schemas.openxmlformats.org/officeDocument/2006/relationships/slide" Target="slide9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4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8.xml"/><Relationship Id="rId20" Type="http://schemas.openxmlformats.org/officeDocument/2006/relationships/slide" Target="slide36.xml"/><Relationship Id="rId29" Type="http://schemas.openxmlformats.org/officeDocument/2006/relationships/slide" Target="slide54.xml"/><Relationship Id="rId1" Type="http://schemas.openxmlformats.org/officeDocument/2006/relationships/audio" Target="../media/audio2.bin"/><Relationship Id="rId6" Type="http://schemas.openxmlformats.org/officeDocument/2006/relationships/slide" Target="slide6.xml"/><Relationship Id="rId11" Type="http://schemas.openxmlformats.org/officeDocument/2006/relationships/slide" Target="slide17.xml"/><Relationship Id="rId24" Type="http://schemas.openxmlformats.org/officeDocument/2006/relationships/slide" Target="slide44.xml"/><Relationship Id="rId5" Type="http://schemas.openxmlformats.org/officeDocument/2006/relationships/slide" Target="slide7.xml"/><Relationship Id="rId15" Type="http://schemas.openxmlformats.org/officeDocument/2006/relationships/slide" Target="slide26.xml"/><Relationship Id="rId23" Type="http://schemas.openxmlformats.org/officeDocument/2006/relationships/slide" Target="slide42.xml"/><Relationship Id="rId28" Type="http://schemas.openxmlformats.org/officeDocument/2006/relationships/slide" Target="slide52.xml"/><Relationship Id="rId10" Type="http://schemas.openxmlformats.org/officeDocument/2006/relationships/slide" Target="slide15.xml"/><Relationship Id="rId19" Type="http://schemas.openxmlformats.org/officeDocument/2006/relationships/slide" Target="slide34.xml"/><Relationship Id="rId31" Type="http://schemas.openxmlformats.org/officeDocument/2006/relationships/image" Target="../media/image2.png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4.xml"/><Relationship Id="rId22" Type="http://schemas.openxmlformats.org/officeDocument/2006/relationships/slide" Target="slide40.xml"/><Relationship Id="rId27" Type="http://schemas.openxmlformats.org/officeDocument/2006/relationships/slide" Target="slide50.xml"/><Relationship Id="rId30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bin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jeopardy-logo-120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Jeopardy-IntroductionSound.wav">
            <a:hlinkClick r:id="" action="ppaction://media"/>
          </p:cNvPr>
          <p:cNvPicPr>
            <a:picLocks noRot="1" noChangeAspect="1"/>
          </p:cNvPicPr>
          <p:nvPr>
            <a:wavAudioFile r:embed="rId1" name="Jeopardy-IntroductionSoun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1-4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9050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Show/Hide Button?</a:t>
            </a:r>
          </a:p>
        </p:txBody>
      </p:sp>
      <p:sp>
        <p:nvSpPr>
          <p:cNvPr id="358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358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443288"/>
            <a:ext cx="2867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1-5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47800"/>
            <a:ext cx="7272338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This toolbar can be customized by the user.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5656" r="5502" b="9483"/>
          <a:stretch>
            <a:fillRect/>
          </a:stretch>
        </p:blipFill>
        <p:spPr bwMode="auto">
          <a:xfrm>
            <a:off x="2133600" y="304800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1-5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1336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Quick Access Toolbar?</a:t>
            </a:r>
          </a:p>
        </p:txBody>
      </p:sp>
      <p:sp>
        <p:nvSpPr>
          <p:cNvPr id="399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399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5656" r="5502" b="9483"/>
          <a:stretch>
            <a:fillRect/>
          </a:stretch>
        </p:blipFill>
        <p:spPr bwMode="auto">
          <a:xfrm>
            <a:off x="2819400" y="373380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2-1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73152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Graphic Style used in Microsoft Word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17464" r="18401" b="16405"/>
          <a:stretch>
            <a:fillRect/>
          </a:stretch>
        </p:blipFill>
        <p:spPr bwMode="auto">
          <a:xfrm>
            <a:off x="1676400" y="2819400"/>
            <a:ext cx="533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319088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2-1</a:t>
            </a:r>
          </a:p>
        </p:txBody>
      </p:sp>
      <p:sp>
        <p:nvSpPr>
          <p:cNvPr id="4403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Behind the Text?</a:t>
            </a:r>
          </a:p>
        </p:txBody>
      </p:sp>
      <p:sp>
        <p:nvSpPr>
          <p:cNvPr id="440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581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2-2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057400"/>
            <a:ext cx="77724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Graphic Style used in Microsoft Word.</a:t>
            </a:r>
          </a:p>
        </p:txBody>
      </p:sp>
      <p:pic>
        <p:nvPicPr>
          <p:cNvPr id="46084" name="Picture 5" descr="http://www.electricteacher.com/images/image-positioning-in-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60118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667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2-2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5240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square to text?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81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48133" name="Picture 5" descr="http://www.electricteacher.com/images/image-positioning-in-w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7258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05000" y="1066800"/>
          <a:ext cx="57912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Clip" r:id="rId4" imgW="1597457" imgH="814730" progId="MS_ClipArt_Gallery.2">
                  <p:embed/>
                </p:oleObj>
              </mc:Choice>
              <mc:Fallback>
                <p:oleObj name="Clip" r:id="rId4" imgW="1597457" imgH="81473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57912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41275" y="4518025"/>
            <a:ext cx="92281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9600"/>
              <a:t>DAILY DOUBLE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DAILY DOUBLE</a:t>
            </a:r>
          </a:p>
        </p:txBody>
      </p:sp>
      <p:pic>
        <p:nvPicPr>
          <p:cNvPr id="6" name="Jeopardy-DailyDoubleSound.wav">
            <a:hlinkClick r:id="" action="ppaction://media"/>
          </p:cNvPr>
          <p:cNvPicPr>
            <a:picLocks noRot="1" noChangeAspect="1"/>
          </p:cNvPicPr>
          <p:nvPr>
            <a:wavAudioFile r:embed="rId2" name="Jeopardy-DailyDoubleSound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1927225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2-3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9100" y="1524000"/>
            <a:ext cx="8686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Graphic Alignment Style used in Microsoft Word </a:t>
            </a:r>
          </a:p>
        </p:txBody>
      </p:sp>
      <p:pic>
        <p:nvPicPr>
          <p:cNvPr id="51204" name="Picture 7" descr="http://ludwigkeck.files.wordpress.com/2009/11/image5b185d23c866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6482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2-3</a:t>
            </a:r>
          </a:p>
        </p:txBody>
      </p:sp>
      <p:sp>
        <p:nvSpPr>
          <p:cNvPr id="532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54163" y="1600200"/>
            <a:ext cx="6400800" cy="838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Tight with text?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53253" name="Picture 7" descr="http://ludwigkeck.files.wordpress.com/2009/11/image5b185d23c866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5575"/>
            <a:ext cx="2832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8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4" action="ppaction://hlinksldjump"/>
              </a:rPr>
              <a:t>200</a:t>
            </a:r>
            <a:endParaRPr lang="en-US" altLang="en-US" sz="3600" b="1"/>
          </a:p>
        </p:txBody>
      </p:sp>
      <p:sp>
        <p:nvSpPr>
          <p:cNvPr id="17411" name="AutoShape 9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5" action="ppaction://hlinksldjump"/>
              </a:rPr>
              <a:t>300</a:t>
            </a:r>
            <a:endParaRPr lang="en-US" altLang="en-US" sz="3600" b="1">
              <a:hlinkClick r:id="rId6" action="ppaction://hlinksldjump"/>
            </a:endParaRPr>
          </a:p>
        </p:txBody>
      </p:sp>
      <p:sp>
        <p:nvSpPr>
          <p:cNvPr id="17412" name="AutoShape 9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7" action="ppaction://hlinksldjump"/>
              </a:rPr>
              <a:t>400</a:t>
            </a:r>
            <a:endParaRPr lang="en-US" altLang="en-US" sz="3600" b="1">
              <a:hlinkClick r:id="rId7" action="ppaction://hlinksldjump"/>
            </a:endParaRPr>
          </a:p>
        </p:txBody>
      </p:sp>
      <p:sp>
        <p:nvSpPr>
          <p:cNvPr id="17413" name="AutoShape 9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8" action="ppaction://hlinksldjump"/>
              </a:rPr>
              <a:t>500</a:t>
            </a:r>
            <a:endParaRPr lang="en-US" altLang="en-US" sz="3600" b="1"/>
          </a:p>
        </p:txBody>
      </p:sp>
      <p:sp>
        <p:nvSpPr>
          <p:cNvPr id="17414" name="AutoShape 10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9" action="ppaction://hlinksldjump"/>
              </a:rPr>
              <a:t>100</a:t>
            </a:r>
            <a:endParaRPr lang="en-US" altLang="en-US" sz="3600" b="1"/>
          </a:p>
        </p:txBody>
      </p:sp>
      <p:sp>
        <p:nvSpPr>
          <p:cNvPr id="17415" name="AutoShape 10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0" action="ppaction://hlinksldjump"/>
              </a:rPr>
              <a:t>200</a:t>
            </a:r>
            <a:endParaRPr lang="en-US" altLang="en-US" sz="3600" b="1">
              <a:hlinkClick r:id="rId10" action="ppaction://hlinksldjump"/>
            </a:endParaRPr>
          </a:p>
        </p:txBody>
      </p:sp>
      <p:sp>
        <p:nvSpPr>
          <p:cNvPr id="17416" name="AutoShape 10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1" action="ppaction://hlinksldjump"/>
              </a:rPr>
              <a:t>300</a:t>
            </a:r>
            <a:endParaRPr lang="en-US" altLang="en-US" sz="3600" b="1"/>
          </a:p>
        </p:txBody>
      </p:sp>
      <p:sp>
        <p:nvSpPr>
          <p:cNvPr id="17417" name="AutoShape 10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2" action="ppaction://hlinksldjump"/>
              </a:rPr>
              <a:t>400</a:t>
            </a:r>
            <a:endParaRPr lang="en-US" altLang="en-US" sz="3600" b="1"/>
          </a:p>
        </p:txBody>
      </p:sp>
      <p:sp>
        <p:nvSpPr>
          <p:cNvPr id="17418" name="AutoShape 10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3" action="ppaction://hlinksldjump"/>
              </a:rPr>
              <a:t>500</a:t>
            </a:r>
            <a:endParaRPr lang="en-US" altLang="en-US" sz="3600" b="1"/>
          </a:p>
        </p:txBody>
      </p:sp>
      <p:sp>
        <p:nvSpPr>
          <p:cNvPr id="17419" name="AutoShape 10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4" action="ppaction://hlinksldjump"/>
              </a:rPr>
              <a:t>100</a:t>
            </a:r>
            <a:endParaRPr lang="en-US" altLang="en-US" sz="3600" b="1"/>
          </a:p>
        </p:txBody>
      </p:sp>
      <p:sp>
        <p:nvSpPr>
          <p:cNvPr id="17420" name="AutoShape 107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5" action="ppaction://hlinksldjump"/>
              </a:rPr>
              <a:t>200</a:t>
            </a:r>
            <a:endParaRPr lang="en-US" altLang="en-US" sz="3600" b="1"/>
          </a:p>
        </p:txBody>
      </p:sp>
      <p:sp>
        <p:nvSpPr>
          <p:cNvPr id="17421" name="AutoShape 108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6" action="ppaction://hlinksldjump"/>
              </a:rPr>
              <a:t>300</a:t>
            </a:r>
            <a:endParaRPr lang="en-US" altLang="en-US" sz="3600" b="1"/>
          </a:p>
        </p:txBody>
      </p:sp>
      <p:sp>
        <p:nvSpPr>
          <p:cNvPr id="17422" name="AutoShape 109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7" action="ppaction://hlinksldjump"/>
              </a:rPr>
              <a:t>400</a:t>
            </a:r>
            <a:endParaRPr lang="en-US" altLang="en-US" sz="3600" b="1"/>
          </a:p>
        </p:txBody>
      </p:sp>
      <p:sp>
        <p:nvSpPr>
          <p:cNvPr id="17423" name="AutoShape 110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8" action="ppaction://hlinksldjump"/>
              </a:rPr>
              <a:t>500</a:t>
            </a:r>
            <a:endParaRPr lang="en-US" altLang="en-US" sz="3600" b="1"/>
          </a:p>
        </p:txBody>
      </p:sp>
      <p:sp>
        <p:nvSpPr>
          <p:cNvPr id="17424" name="AutoShape 111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19" action="ppaction://hlinksldjump"/>
              </a:rPr>
              <a:t>100</a:t>
            </a:r>
            <a:endParaRPr lang="en-US" altLang="en-US" sz="3600" b="1"/>
          </a:p>
        </p:txBody>
      </p:sp>
      <p:sp>
        <p:nvSpPr>
          <p:cNvPr id="17425" name="AutoShape 112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0" action="ppaction://hlinksldjump"/>
              </a:rPr>
              <a:t>200</a:t>
            </a:r>
            <a:endParaRPr lang="en-US" altLang="en-US" sz="3600" b="1"/>
          </a:p>
        </p:txBody>
      </p:sp>
      <p:sp>
        <p:nvSpPr>
          <p:cNvPr id="17426" name="AutoShape 113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1" action="ppaction://hlinksldjump"/>
              </a:rPr>
              <a:t>300</a:t>
            </a:r>
            <a:endParaRPr lang="en-US" altLang="en-US" sz="3600" b="1"/>
          </a:p>
        </p:txBody>
      </p:sp>
      <p:sp>
        <p:nvSpPr>
          <p:cNvPr id="17427" name="AutoShape 114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2" action="ppaction://hlinksldjump"/>
              </a:rPr>
              <a:t>400</a:t>
            </a:r>
            <a:endParaRPr lang="en-US" altLang="en-US" sz="3600" b="1"/>
          </a:p>
        </p:txBody>
      </p:sp>
      <p:sp>
        <p:nvSpPr>
          <p:cNvPr id="17428" name="AutoShape 115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3" action="ppaction://hlinksldjump"/>
              </a:rPr>
              <a:t>500</a:t>
            </a:r>
            <a:endParaRPr lang="en-US" altLang="en-US" sz="3600" b="1"/>
          </a:p>
        </p:txBody>
      </p:sp>
      <p:sp>
        <p:nvSpPr>
          <p:cNvPr id="17429" name="AutoShape 116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4" action="ppaction://hlinksldjump"/>
              </a:rPr>
              <a:t>100</a:t>
            </a:r>
            <a:endParaRPr lang="en-US" altLang="en-US" sz="3600" b="1"/>
          </a:p>
        </p:txBody>
      </p:sp>
      <p:sp>
        <p:nvSpPr>
          <p:cNvPr id="17430" name="AutoShape 117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5" action="ppaction://hlinksldjump"/>
              </a:rPr>
              <a:t>200</a:t>
            </a:r>
            <a:endParaRPr lang="en-US" altLang="en-US" sz="3600" b="1"/>
          </a:p>
        </p:txBody>
      </p:sp>
      <p:sp>
        <p:nvSpPr>
          <p:cNvPr id="17431" name="AutoShape 118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7" action="ppaction://hlinksldjump"/>
              </a:rPr>
              <a:t>300</a:t>
            </a:r>
            <a:endParaRPr lang="en-US" altLang="en-US" sz="3600" b="1"/>
          </a:p>
        </p:txBody>
      </p:sp>
      <p:sp>
        <p:nvSpPr>
          <p:cNvPr id="17432" name="AutoShape 119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8" action="ppaction://hlinksldjump"/>
              </a:rPr>
              <a:t>400</a:t>
            </a:r>
            <a:endParaRPr lang="en-US" altLang="en-US" sz="3600" b="1"/>
          </a:p>
        </p:txBody>
      </p:sp>
      <p:sp>
        <p:nvSpPr>
          <p:cNvPr id="17433" name="AutoShape 120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rId28" action="ppaction://hlinksldjump"/>
              </a:rPr>
              <a:t>500</a:t>
            </a:r>
            <a:endParaRPr lang="en-US" altLang="en-US" sz="3600" b="1"/>
          </a:p>
        </p:txBody>
      </p:sp>
      <p:sp>
        <p:nvSpPr>
          <p:cNvPr id="17434" name="AutoShape 40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63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Garamond" panose="02020404030301010803" pitchFamily="18" charset="0"/>
                <a:hlinkClick r:id="" action="ppaction://hlinkshowjump?jump=nextslide"/>
              </a:rPr>
              <a:t>100</a:t>
            </a:r>
            <a:endParaRPr lang="en-US" altLang="en-US" sz="3600" b="1"/>
          </a:p>
        </p:txBody>
      </p:sp>
      <p:sp>
        <p:nvSpPr>
          <p:cNvPr id="17435" name="Rectangle 58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</a:rPr>
              <a:t>Document</a:t>
            </a:r>
            <a:br>
              <a:rPr lang="en-US" altLang="en-US" sz="2500" b="1">
                <a:solidFill>
                  <a:schemeClr val="bg1"/>
                </a:solidFill>
              </a:rPr>
            </a:br>
            <a:r>
              <a:rPr lang="en-US" altLang="en-US" sz="2500" b="1">
                <a:solidFill>
                  <a:schemeClr val="bg1"/>
                </a:solidFill>
              </a:rPr>
              <a:t>Parts</a:t>
            </a:r>
          </a:p>
        </p:txBody>
      </p:sp>
      <p:sp>
        <p:nvSpPr>
          <p:cNvPr id="17436" name="Rectangle 97"/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</a:rPr>
              <a:t>Graphics</a:t>
            </a:r>
          </a:p>
        </p:txBody>
      </p:sp>
      <p:sp>
        <p:nvSpPr>
          <p:cNvPr id="17437" name="Rectangle 98"/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</a:rPr>
              <a:t>Ribbons</a:t>
            </a:r>
          </a:p>
        </p:txBody>
      </p:sp>
      <p:sp>
        <p:nvSpPr>
          <p:cNvPr id="17438" name="Rectangle 99"/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</a:rPr>
              <a:t>Tools</a:t>
            </a:r>
          </a:p>
        </p:txBody>
      </p:sp>
      <p:sp>
        <p:nvSpPr>
          <p:cNvPr id="17439" name="Rectangle 100"/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</a:rPr>
              <a:t>Formatting</a:t>
            </a:r>
          </a:p>
        </p:txBody>
      </p:sp>
      <p:pic>
        <p:nvPicPr>
          <p:cNvPr id="33" name="Jeopardy-FillingBoardSound.wav">
            <a:hlinkClick r:id="" action="ppaction://media"/>
          </p:cNvPr>
          <p:cNvPicPr>
            <a:picLocks noRot="1" noChangeAspect="1"/>
          </p:cNvPicPr>
          <p:nvPr>
            <a:wavAudioFile r:embed="rId1" name="Jeopardy-FillingBoardSound.wav"/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575425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Explosion 1 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4305300" y="736600"/>
            <a:ext cx="533400" cy="3810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2-4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" y="1905000"/>
            <a:ext cx="89154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graphic alignment style used in Microsoft Word.</a:t>
            </a:r>
          </a:p>
        </p:txBody>
      </p:sp>
      <p:pic>
        <p:nvPicPr>
          <p:cNvPr id="55300" name="Picture 7" descr="http://www.softwarepro.com/images/microsoftwordtext_wrap_fro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2-4</a:t>
            </a:r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371600"/>
            <a:ext cx="6400800" cy="685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In front of Text?</a:t>
            </a:r>
          </a:p>
        </p:txBody>
      </p:sp>
      <p:sp>
        <p:nvSpPr>
          <p:cNvPr id="573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57349" name="Picture 7" descr="http://www.softwarepro.com/images/microsoftwordtext_wrap_fro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2-5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828800"/>
            <a:ext cx="8926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kern="0" dirty="0" smtClean="0">
                <a:ea typeface="ＭＳ Ｐゴシック" panose="020B0600070205080204" pitchFamily="34" charset="-128"/>
              </a:rPr>
              <a:t>A Graphic Alignment Style used in Microsoft Word </a:t>
            </a:r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51113"/>
            <a:ext cx="434816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85813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2-5</a:t>
            </a:r>
          </a:p>
        </p:txBody>
      </p:sp>
      <p:sp>
        <p:nvSpPr>
          <p:cNvPr id="6041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828800"/>
            <a:ext cx="6400800" cy="762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Top/Bottom Text Alignment?</a:t>
            </a:r>
          </a:p>
        </p:txBody>
      </p:sp>
      <p:sp>
        <p:nvSpPr>
          <p:cNvPr id="604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604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971800"/>
            <a:ext cx="31210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3-1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526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This Ribbon and Group is where the operator can change the Margin of a document.</a:t>
            </a:r>
          </a:p>
        </p:txBody>
      </p:sp>
      <p:pic>
        <p:nvPicPr>
          <p:cNvPr id="62468" name="Picture 5" descr="http://www.znanje.org/ebooks/wordMMXEngl/01/03_ribbon_page_layout_ta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4" b="9381"/>
          <a:stretch>
            <a:fillRect/>
          </a:stretch>
        </p:blipFill>
        <p:spPr bwMode="auto">
          <a:xfrm>
            <a:off x="266700" y="388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9938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3-1</a:t>
            </a:r>
          </a:p>
        </p:txBody>
      </p:sp>
      <p:sp>
        <p:nvSpPr>
          <p:cNvPr id="6451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6002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Page Layout/Page Set Up?</a:t>
            </a:r>
          </a:p>
        </p:txBody>
      </p:sp>
      <p:sp>
        <p:nvSpPr>
          <p:cNvPr id="645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645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458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3-2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0"/>
            <a:ext cx="89916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This Ribbon is used to place a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textbox into a document.</a:t>
            </a:r>
          </a:p>
        </p:txBody>
      </p:sp>
      <p:pic>
        <p:nvPicPr>
          <p:cNvPr id="66564" name="Picture 8" descr="http://images.techhive.com/images/article/2015/06/word2013_touch2-100592760-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18"/>
          <a:stretch>
            <a:fillRect/>
          </a:stretch>
        </p:blipFill>
        <p:spPr bwMode="auto">
          <a:xfrm>
            <a:off x="533400" y="3276600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3-2</a:t>
            </a:r>
          </a:p>
        </p:txBody>
      </p:sp>
      <p:sp>
        <p:nvSpPr>
          <p:cNvPr id="6861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4785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Insert Ribbon?</a:t>
            </a:r>
          </a:p>
        </p:txBody>
      </p:sp>
      <p:sp>
        <p:nvSpPr>
          <p:cNvPr id="686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68613" name="Picture 8" descr="http://images.techhive.com/images/article/2015/06/word2013_touch2-100592760-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18"/>
          <a:stretch>
            <a:fillRect/>
          </a:stretch>
        </p:blipFill>
        <p:spPr bwMode="auto">
          <a:xfrm>
            <a:off x="400050" y="3124200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3-3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08125"/>
            <a:ext cx="77724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main Ribbon in Microsoft Word, where many of the most used functions are found.</a:t>
            </a:r>
          </a:p>
        </p:txBody>
      </p:sp>
      <p:pic>
        <p:nvPicPr>
          <p:cNvPr id="70660" name="Picture 9" descr="http://cnet4.cbsistatic.com/hub/i/r/2013/02/03/3dd913af-fdbe-11e2-8c7c-d4ae52e62bcc/resize/620x/5695458e9803f311a290426a08895a36/Ribb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4"/>
          <a:stretch>
            <a:fillRect/>
          </a:stretch>
        </p:blipFill>
        <p:spPr bwMode="auto">
          <a:xfrm>
            <a:off x="990600" y="3124200"/>
            <a:ext cx="76485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3-3</a:t>
            </a:r>
          </a:p>
        </p:txBody>
      </p:sp>
      <p:sp>
        <p:nvSpPr>
          <p:cNvPr id="7270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8288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Home Ribbon?</a:t>
            </a:r>
          </a:p>
        </p:txBody>
      </p:sp>
      <p:sp>
        <p:nvSpPr>
          <p:cNvPr id="727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72709" name="Picture 6" descr="http://cnet4.cbsistatic.com/hub/i/r/2013/02/03/3dd913af-fdbe-11e2-8c7c-d4ae52e62bcc/resize/620x/5695458e9803f311a290426a08895a36/Ribb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819400"/>
            <a:ext cx="8169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47725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1-1</a:t>
            </a: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2"/>
          <a:stretch>
            <a:fillRect/>
          </a:stretch>
        </p:blipFill>
        <p:spPr bwMode="auto">
          <a:xfrm>
            <a:off x="676275" y="3355975"/>
            <a:ext cx="79438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1577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ea typeface="ＭＳ Ｐゴシック" panose="020B0600070205080204" pitchFamily="34" charset="-128"/>
              </a:rPr>
              <a:t>This ribbon shows the most used features of Microsoft Word.</a:t>
            </a:r>
          </a:p>
        </p:txBody>
      </p:sp>
      <p:sp>
        <p:nvSpPr>
          <p:cNvPr id="21511" name="Subtitle 3"/>
          <p:cNvSpPr>
            <a:spLocks noGrp="1"/>
          </p:cNvSpPr>
          <p:nvPr>
            <p:ph type="subTitle" idx="1"/>
          </p:nvPr>
        </p:nvSpPr>
        <p:spPr>
          <a:xfrm>
            <a:off x="1295400" y="4614863"/>
            <a:ext cx="6400800" cy="1752600"/>
          </a:xfrm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3-4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219200"/>
            <a:ext cx="77724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The Ribbon used to change the page view, show the ruler or show multiple pages on the screen.</a:t>
            </a:r>
          </a:p>
        </p:txBody>
      </p:sp>
      <p:pic>
        <p:nvPicPr>
          <p:cNvPr id="74758" name="Picture 6" descr="https://encrypted-tbn2.gstatic.com/images?q=tbn:ANd9GcQv0q9Z0FE0ZJ8ikI1eHMaZHMuZG2GN0gljmK4GBGUpWOfXPnp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527" r="746" b="-13411"/>
          <a:stretch/>
        </p:blipFill>
        <p:spPr bwMode="auto">
          <a:xfrm>
            <a:off x="319155" y="3733800"/>
            <a:ext cx="8291445" cy="9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96925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3-4</a:t>
            </a:r>
          </a:p>
        </p:txBody>
      </p:sp>
      <p:sp>
        <p:nvSpPr>
          <p:cNvPr id="7680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82725" y="12954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</a:t>
            </a:r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smtClean="0">
                <a:ea typeface="ＭＳ Ｐゴシック" panose="020B0600070205080204" pitchFamily="34" charset="-128"/>
              </a:rPr>
              <a:t>View Ribbon</a:t>
            </a:r>
            <a:r>
              <a:rPr lang="en-US" altLang="en-US" smtClean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768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93778"/>
            <a:ext cx="7875549" cy="107632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3-5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1430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Ribbon used to add a header or footer to a document.</a:t>
            </a:r>
          </a:p>
        </p:txBody>
      </p:sp>
      <p:pic>
        <p:nvPicPr>
          <p:cNvPr id="78852" name="Picture 8" descr="http://images.techhive.com/images/article/2015/06/word2013_touch2-100592760-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3" b="58418"/>
          <a:stretch>
            <a:fillRect/>
          </a:stretch>
        </p:blipFill>
        <p:spPr bwMode="auto">
          <a:xfrm>
            <a:off x="400050" y="3581400"/>
            <a:ext cx="834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33425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3-5</a:t>
            </a:r>
          </a:p>
        </p:txBody>
      </p:sp>
      <p:sp>
        <p:nvSpPr>
          <p:cNvPr id="808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288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Insert Ribbon?</a:t>
            </a:r>
          </a:p>
        </p:txBody>
      </p:sp>
      <p:sp>
        <p:nvSpPr>
          <p:cNvPr id="809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80901" name="Picture 8" descr="http://images.techhive.com/images/article/2015/06/word2013_touch2-100592760-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18"/>
          <a:stretch>
            <a:fillRect/>
          </a:stretch>
        </p:blipFill>
        <p:spPr bwMode="auto">
          <a:xfrm>
            <a:off x="447675" y="4076700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4-1</a:t>
            </a:r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64008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These can be used to perfectly align multiple columns of text without using a table and can be set at any interval by the user.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4-1</a:t>
            </a:r>
          </a:p>
        </p:txBody>
      </p:sp>
      <p:sp>
        <p:nvSpPr>
          <p:cNvPr id="8499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are Tabs?</a:t>
            </a:r>
          </a:p>
        </p:txBody>
      </p:sp>
      <p:sp>
        <p:nvSpPr>
          <p:cNvPr id="849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84997" name="Picture 6" descr="http://1.bp.blogspot.com/-0_ISzRi7xfw/UgETwHm8Q-I/AAAAAAAABTk/-ulmHCgJlJU/s1600/02-Tab+Selector+and+Tab+Mark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27075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4-2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981200"/>
            <a:ext cx="73152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This button is used to show Tabs, Spaces, and Paragraphs in Microsoft Word</a:t>
            </a:r>
          </a:p>
        </p:txBody>
      </p:sp>
      <p:pic>
        <p:nvPicPr>
          <p:cNvPr id="870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4953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4-2</a:t>
            </a:r>
          </a:p>
        </p:txBody>
      </p:sp>
      <p:sp>
        <p:nvSpPr>
          <p:cNvPr id="8909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3716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Show/Hide Button?</a:t>
            </a:r>
          </a:p>
        </p:txBody>
      </p:sp>
      <p:sp>
        <p:nvSpPr>
          <p:cNvPr id="890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89093" name="Picture 6" descr="http://www.techno-vision.co.uk/wp-content/uploads/2013/02/word_show_hide_but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447925"/>
            <a:ext cx="5791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4-3</a:t>
            </a: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524000"/>
            <a:ext cx="64008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The path used to set tabs with </a:t>
            </a:r>
            <a:r>
              <a:rPr lang="en-US" altLang="en-US" b="1" smtClean="0">
                <a:ea typeface="ＭＳ Ｐゴシック" panose="020B0600070205080204" pitchFamily="34" charset="-128"/>
              </a:rPr>
              <a:t>dot leaders</a:t>
            </a:r>
            <a:r>
              <a:rPr lang="en-US" altLang="en-US" smtClean="0">
                <a:ea typeface="ＭＳ Ｐゴシック" panose="020B0600070205080204" pitchFamily="34" charset="-128"/>
              </a:rPr>
              <a:t>.  (Ribbon/Group).</a:t>
            </a:r>
          </a:p>
        </p:txBody>
      </p:sp>
      <p:pic>
        <p:nvPicPr>
          <p:cNvPr id="91140" name="Picture 5" descr="http://wordfaqs.mvps.org/images/Numbering%202007-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895600"/>
            <a:ext cx="2971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3400" y="211138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4-3</a:t>
            </a:r>
          </a:p>
        </p:txBody>
      </p:sp>
      <p:sp>
        <p:nvSpPr>
          <p:cNvPr id="9318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219200"/>
            <a:ext cx="7604125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What is Page Layout, Paragraph Group?</a:t>
            </a:r>
          </a:p>
        </p:txBody>
      </p:sp>
      <p:sp>
        <p:nvSpPr>
          <p:cNvPr id="931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931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37" b="34302"/>
          <a:stretch>
            <a:fillRect/>
          </a:stretch>
        </p:blipFill>
        <p:spPr bwMode="auto">
          <a:xfrm>
            <a:off x="679450" y="2095500"/>
            <a:ext cx="716915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355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66775" y="738188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1-1</a:t>
            </a:r>
          </a:p>
        </p:txBody>
      </p:sp>
      <p:sp>
        <p:nvSpPr>
          <p:cNvPr id="235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644650" y="22098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Home Ribbon.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2"/>
          <a:stretch>
            <a:fillRect/>
          </a:stretch>
        </p:blipFill>
        <p:spPr bwMode="auto">
          <a:xfrm>
            <a:off x="676275" y="3355975"/>
            <a:ext cx="79438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4-4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447800"/>
            <a:ext cx="64008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This tab can be set using tab selector button and the ruler.</a:t>
            </a:r>
          </a:p>
        </p:txBody>
      </p:sp>
      <p:pic>
        <p:nvPicPr>
          <p:cNvPr id="95236" name="Picture 5" descr="http://www.word-2010.com/wp-content/uploads/2010/08/tabs-dem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r="95538" b="74911"/>
          <a:stretch>
            <a:fillRect/>
          </a:stretch>
        </p:blipFill>
        <p:spPr bwMode="auto">
          <a:xfrm>
            <a:off x="2667000" y="2971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4-4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Left Tab?</a:t>
            </a:r>
          </a:p>
        </p:txBody>
      </p:sp>
      <p:sp>
        <p:nvSpPr>
          <p:cNvPr id="972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97285" name="Picture 5" descr="http://www.word-2010.com/wp-content/uploads/2010/08/tabs-dem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r="95538" b="74911"/>
          <a:stretch>
            <a:fillRect/>
          </a:stretch>
        </p:blipFill>
        <p:spPr bwMode="auto">
          <a:xfrm>
            <a:off x="2667000" y="2971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4-5</a:t>
            </a: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05000"/>
            <a:ext cx="74676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This feature might be used in a Table of Contents or on a menu, and must be set using the dialogue box rather than the ruler.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36513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4-5</a:t>
            </a:r>
          </a:p>
        </p:txBody>
      </p:sp>
      <p:sp>
        <p:nvSpPr>
          <p:cNvPr id="10137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6400800" cy="9144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a Dot Leader?</a:t>
            </a:r>
          </a:p>
        </p:txBody>
      </p:sp>
      <p:sp>
        <p:nvSpPr>
          <p:cNvPr id="1013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101381" name="Picture 6" descr="http://uncw.edu/gradschool/thesis/howto/images/tablead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2672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8" descr="http://www.buccibrothersdeli.com/files/2412/8697/5636/Bucci%20Brothers%20Menu_Pag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3981" r="44376" b="3151"/>
          <a:stretch>
            <a:fillRect/>
          </a:stretch>
        </p:blipFill>
        <p:spPr bwMode="auto">
          <a:xfrm>
            <a:off x="5372100" y="850900"/>
            <a:ext cx="2667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5-1</a:t>
            </a:r>
          </a:p>
        </p:txBody>
      </p:sp>
      <p:pic>
        <p:nvPicPr>
          <p:cNvPr id="103427" name="Picture 5" descr="http://www.tech4law.co.za/images/stories/images/stories/Word_far.jpg/HangIn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37149" r="6383" b="14658"/>
          <a:stretch>
            <a:fillRect/>
          </a:stretch>
        </p:blipFill>
        <p:spPr bwMode="auto">
          <a:xfrm>
            <a:off x="1219200" y="3663950"/>
            <a:ext cx="731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65" charset="0"/>
              </a:defRPr>
            </a:lvl9pPr>
          </a:lstStyle>
          <a:p>
            <a:pPr algn="l">
              <a:defRPr/>
            </a:pPr>
            <a:r>
              <a:rPr lang="en-US" altLang="en-US" kern="0" dirty="0" smtClean="0">
                <a:ea typeface="ＭＳ Ｐゴシック" panose="020B0600070205080204" pitchFamily="34" charset="-128"/>
              </a:rPr>
              <a:t>This is an example of a type of paragraph indentation in Microsoft Word.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5-1</a:t>
            </a:r>
          </a:p>
        </p:txBody>
      </p:sp>
      <p:sp>
        <p:nvSpPr>
          <p:cNvPr id="1054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71638"/>
            <a:ext cx="64008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What is a Hanging Indent?</a:t>
            </a:r>
          </a:p>
        </p:txBody>
      </p:sp>
      <p:sp>
        <p:nvSpPr>
          <p:cNvPr id="1054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105477" name="Picture 5" descr="http://www.tech4law.co.za/images/stories/images/stories/Word_far.jpg/HangInd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37149" r="6383" b="14658"/>
          <a:stretch>
            <a:fillRect/>
          </a:stretch>
        </p:blipFill>
        <p:spPr bwMode="auto">
          <a:xfrm>
            <a:off x="836613" y="3048000"/>
            <a:ext cx="731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5-2</a:t>
            </a:r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219200"/>
            <a:ext cx="64008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Using this slider showing the double arrow will change  this in a Microsoft Word Document.</a:t>
            </a:r>
          </a:p>
        </p:txBody>
      </p:sp>
      <p:grpSp>
        <p:nvGrpSpPr>
          <p:cNvPr id="107524" name="Group 9"/>
          <p:cNvGrpSpPr>
            <a:grpSpLocks/>
          </p:cNvGrpSpPr>
          <p:nvPr/>
        </p:nvGrpSpPr>
        <p:grpSpPr bwMode="auto">
          <a:xfrm>
            <a:off x="2133600" y="3013075"/>
            <a:ext cx="4811713" cy="2933700"/>
            <a:chOff x="1447800" y="2667000"/>
            <a:chExt cx="4811268" cy="2933700"/>
          </a:xfrm>
        </p:grpSpPr>
        <p:pic>
          <p:nvPicPr>
            <p:cNvPr id="10752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667000"/>
              <a:ext cx="4811268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3733589" y="3733800"/>
              <a:ext cx="5333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5-2</a:t>
            </a:r>
          </a:p>
        </p:txBody>
      </p:sp>
      <p:sp>
        <p:nvSpPr>
          <p:cNvPr id="10957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6002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Left Margin?</a:t>
            </a:r>
          </a:p>
        </p:txBody>
      </p:sp>
      <p:sp>
        <p:nvSpPr>
          <p:cNvPr id="1095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grpSp>
        <p:nvGrpSpPr>
          <p:cNvPr id="109573" name="Group 4"/>
          <p:cNvGrpSpPr>
            <a:grpSpLocks/>
          </p:cNvGrpSpPr>
          <p:nvPr/>
        </p:nvGrpSpPr>
        <p:grpSpPr bwMode="auto">
          <a:xfrm>
            <a:off x="2286000" y="2482850"/>
            <a:ext cx="4811713" cy="2933700"/>
            <a:chOff x="1447800" y="2667000"/>
            <a:chExt cx="4811268" cy="2933700"/>
          </a:xfrm>
        </p:grpSpPr>
        <p:pic>
          <p:nvPicPr>
            <p:cNvPr id="109574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667000"/>
              <a:ext cx="4811268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3733589" y="3733800"/>
              <a:ext cx="5333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5-3</a:t>
            </a:r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71650"/>
            <a:ext cx="6400800" cy="97155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This is the Symbol for what type of Indent and can be made using the ruler.</a:t>
            </a:r>
          </a:p>
        </p:txBody>
      </p:sp>
      <p:pic>
        <p:nvPicPr>
          <p:cNvPr id="111620" name="Picture 5" descr="http://www.macmousecalls.com/files/indent-both-marg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r="75410" b="71326"/>
          <a:stretch>
            <a:fillRect/>
          </a:stretch>
        </p:blipFill>
        <p:spPr bwMode="auto">
          <a:xfrm>
            <a:off x="609600" y="3352800"/>
            <a:ext cx="762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5-3</a:t>
            </a:r>
          </a:p>
        </p:txBody>
      </p:sp>
      <p:sp>
        <p:nvSpPr>
          <p:cNvPr id="11366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60513" y="1676400"/>
            <a:ext cx="6400800" cy="762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a Hanging Indent?</a:t>
            </a:r>
          </a:p>
        </p:txBody>
      </p:sp>
      <p:sp>
        <p:nvSpPr>
          <p:cNvPr id="1136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113669" name="Picture 5" descr="http://www.macmousecalls.com/files/indent-both-margi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r="75410" b="71326"/>
          <a:stretch>
            <a:fillRect/>
          </a:stretch>
        </p:blipFill>
        <p:spPr bwMode="auto">
          <a:xfrm>
            <a:off x="2514600" y="2289175"/>
            <a:ext cx="46878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5" descr="http://www.tech4law.co.za/images/stories/images/stories/Word_far.jpg/HangIn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37149" r="6383" b="14658"/>
          <a:stretch>
            <a:fillRect/>
          </a:stretch>
        </p:blipFill>
        <p:spPr bwMode="auto">
          <a:xfrm>
            <a:off x="1219200" y="3581400"/>
            <a:ext cx="731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722563" y="7281863"/>
            <a:ext cx="85471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560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5565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1-2</a:t>
            </a:r>
          </a:p>
        </p:txBody>
      </p:sp>
      <p:sp>
        <p:nvSpPr>
          <p:cNvPr id="256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49375" y="1558925"/>
            <a:ext cx="6400800" cy="833438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Shows the name of the document.</a:t>
            </a:r>
          </a:p>
        </p:txBody>
      </p:sp>
      <p:pic>
        <p:nvPicPr>
          <p:cNvPr id="25607" name="Picture 9" descr="http://i.ytimg.com/vi/1zl4jGlzXv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0" b="94696"/>
          <a:stretch>
            <a:fillRect/>
          </a:stretch>
        </p:blipFill>
        <p:spPr bwMode="auto">
          <a:xfrm>
            <a:off x="3983038" y="-2827338"/>
            <a:ext cx="87423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http://i.ytimg.com/vi/1zl4jGlzXv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0" b="94696"/>
          <a:stretch>
            <a:fillRect/>
          </a:stretch>
        </p:blipFill>
        <p:spPr bwMode="auto">
          <a:xfrm>
            <a:off x="179388" y="3254375"/>
            <a:ext cx="8740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ight Arrow 1"/>
          <p:cNvSpPr>
            <a:spLocks noChangeArrowheads="1"/>
          </p:cNvSpPr>
          <p:nvPr/>
        </p:nvSpPr>
        <p:spPr bwMode="auto">
          <a:xfrm rot="2050797">
            <a:off x="3784600" y="2682875"/>
            <a:ext cx="1371600" cy="328613"/>
          </a:xfrm>
          <a:prstGeom prst="rightArrow">
            <a:avLst>
              <a:gd name="adj1" fmla="val 50000"/>
              <a:gd name="adj2" fmla="val 50183"/>
            </a:avLst>
          </a:prstGeom>
          <a:solidFill>
            <a:srgbClr val="FF000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5-4</a:t>
            </a:r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6764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This is a type of text alignment in Microsoft Word.</a:t>
            </a:r>
          </a:p>
        </p:txBody>
      </p:sp>
      <p:pic>
        <p:nvPicPr>
          <p:cNvPr id="1157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44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5-4</a:t>
            </a:r>
          </a:p>
        </p:txBody>
      </p:sp>
      <p:sp>
        <p:nvSpPr>
          <p:cNvPr id="11776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528763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Centered</a:t>
            </a:r>
          </a:p>
        </p:txBody>
      </p:sp>
      <p:sp>
        <p:nvSpPr>
          <p:cNvPr id="1177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1177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46313"/>
            <a:ext cx="20907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5-5</a:t>
            </a:r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447800"/>
            <a:ext cx="64008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The white space around the edge of a document.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5-5</a:t>
            </a:r>
          </a:p>
        </p:txBody>
      </p:sp>
      <p:sp>
        <p:nvSpPr>
          <p:cNvPr id="12185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59543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a margin?</a:t>
            </a:r>
          </a:p>
        </p:txBody>
      </p:sp>
      <p:sp>
        <p:nvSpPr>
          <p:cNvPr id="1218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121861" name="Picture 6" descr="http://i.stack.imgur.com/yxk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3913"/>
            <a:ext cx="7239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23907" name="Content Placeholder 3" descr="Jeopardy-FinalJeopardy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Final Jeopardy Answer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09800"/>
            <a:ext cx="70866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This feature allows a user copy text formatting multiple times.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26979" name="Content Placeholder 3" descr="Jeopardy-FinalJeopardy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Jeopardy-FinalJeopardySound.wav">
            <a:hlinkClick r:id="" action="ppaction://media"/>
          </p:cNvPr>
          <p:cNvPicPr>
            <a:picLocks noRot="1" noChangeAspect="1"/>
          </p:cNvPicPr>
          <p:nvPr>
            <a:wavAudioFile r:embed="rId1" name="Jeopardy-FinalJeopardySoun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Final Jeopardy Question</a:t>
            </a:r>
          </a:p>
        </p:txBody>
      </p:sp>
      <p:sp>
        <p:nvSpPr>
          <p:cNvPr id="12800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16002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FORMAT PAINTER?</a:t>
            </a:r>
          </a:p>
        </p:txBody>
      </p:sp>
      <p:sp>
        <p:nvSpPr>
          <p:cNvPr id="1280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128005" name="Picture 8" descr="http://learnpkpd.com/wp-content/uploads/2014/05/Format-painter-but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2050"/>
            <a:ext cx="38862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ight Arrow 1"/>
          <p:cNvSpPr>
            <a:spLocks noChangeArrowheads="1"/>
          </p:cNvSpPr>
          <p:nvPr/>
        </p:nvSpPr>
        <p:spPr bwMode="auto">
          <a:xfrm>
            <a:off x="1524000" y="4724400"/>
            <a:ext cx="2133600" cy="2286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1-2</a:t>
            </a:r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7526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Title Bar</a:t>
            </a:r>
          </a:p>
        </p:txBody>
      </p:sp>
      <p:pic>
        <p:nvPicPr>
          <p:cNvPr id="27653" name="Picture 9" descr="http://i.ytimg.com/vi/1zl4jGlzXvo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0" b="94696"/>
          <a:stretch>
            <a:fillRect/>
          </a:stretch>
        </p:blipFill>
        <p:spPr bwMode="auto">
          <a:xfrm>
            <a:off x="179388" y="3254375"/>
            <a:ext cx="8740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1-3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371600"/>
            <a:ext cx="6400800" cy="1752600"/>
          </a:xfrm>
        </p:spPr>
        <p:txBody>
          <a:bodyPr/>
          <a:lstStyle/>
          <a:p>
            <a:pPr algn="l"/>
            <a:r>
              <a:rPr lang="en-US" altLang="en-US" smtClean="0">
                <a:ea typeface="ＭＳ Ｐゴシック" panose="020B0600070205080204" pitchFamily="34" charset="-128"/>
              </a:rPr>
              <a:t>This bar shows the page numbers, word count, Language, View and Zoom.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84831" r="9715" b="10873"/>
          <a:stretch>
            <a:fillRect/>
          </a:stretch>
        </p:blipFill>
        <p:spPr bwMode="auto">
          <a:xfrm>
            <a:off x="228600" y="4495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 1-3</a:t>
            </a:r>
          </a:p>
        </p:txBody>
      </p:sp>
      <p:sp>
        <p:nvSpPr>
          <p:cNvPr id="3174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is the Status Bar?</a:t>
            </a:r>
          </a:p>
        </p:txBody>
      </p:sp>
      <p:sp>
        <p:nvSpPr>
          <p:cNvPr id="317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600"/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84833" r="9715" b="-3087"/>
          <a:stretch>
            <a:fillRect/>
          </a:stretch>
        </p:blipFill>
        <p:spPr bwMode="auto">
          <a:xfrm>
            <a:off x="266700" y="35814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Answer 1-4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name of this tool.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443288"/>
            <a:ext cx="2867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685</Words>
  <Application>Microsoft Office PowerPoint</Application>
  <PresentationFormat>On-screen Show (4:3)</PresentationFormat>
  <Paragraphs>189</Paragraphs>
  <Slides>57</Slides>
  <Notes>52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Times New Roman</vt:lpstr>
      <vt:lpstr>ＭＳ Ｐゴシック</vt:lpstr>
      <vt:lpstr>Arial</vt:lpstr>
      <vt:lpstr>Garamond</vt:lpstr>
      <vt:lpstr>Default Design</vt:lpstr>
      <vt:lpstr>Microsoft Clip Gallery</vt:lpstr>
      <vt:lpstr>PowerPoint Presentation</vt:lpstr>
      <vt:lpstr>PowerPoint Presentation</vt:lpstr>
      <vt:lpstr>Answer 1-1</vt:lpstr>
      <vt:lpstr>Question 1-1</vt:lpstr>
      <vt:lpstr>Answer 1-2</vt:lpstr>
      <vt:lpstr>Question 1-2</vt:lpstr>
      <vt:lpstr>Answer 1-3</vt:lpstr>
      <vt:lpstr>Question 1-3</vt:lpstr>
      <vt:lpstr>Answer 1-4</vt:lpstr>
      <vt:lpstr>Question 1-4</vt:lpstr>
      <vt:lpstr>Answer 1-5</vt:lpstr>
      <vt:lpstr>Question 1-5</vt:lpstr>
      <vt:lpstr>Answer 2-1</vt:lpstr>
      <vt:lpstr>Question 2-1</vt:lpstr>
      <vt:lpstr>Answer 2-2</vt:lpstr>
      <vt:lpstr>Question 2-2</vt:lpstr>
      <vt:lpstr>DAILY DOUBLE</vt:lpstr>
      <vt:lpstr>Answer 2-3</vt:lpstr>
      <vt:lpstr>Question 2-3</vt:lpstr>
      <vt:lpstr>Answer 2-4</vt:lpstr>
      <vt:lpstr>Question 2-4</vt:lpstr>
      <vt:lpstr>Answer 2-5</vt:lpstr>
      <vt:lpstr>Question 2-5</vt:lpstr>
      <vt:lpstr>Answer 3-1</vt:lpstr>
      <vt:lpstr>Question 3-1</vt:lpstr>
      <vt:lpstr>Answer 3-2</vt:lpstr>
      <vt:lpstr>Question 3-2</vt:lpstr>
      <vt:lpstr>Answer 3-3</vt:lpstr>
      <vt:lpstr>Question 3-3</vt:lpstr>
      <vt:lpstr>Answer 3-4</vt:lpstr>
      <vt:lpstr>Question 3-4</vt:lpstr>
      <vt:lpstr>Answer 3-5</vt:lpstr>
      <vt:lpstr>Question 3-5</vt:lpstr>
      <vt:lpstr>Answer 4-1</vt:lpstr>
      <vt:lpstr>Question 4-1</vt:lpstr>
      <vt:lpstr>Answer 4-2</vt:lpstr>
      <vt:lpstr>Question 4-2</vt:lpstr>
      <vt:lpstr>Answer 4-3</vt:lpstr>
      <vt:lpstr>Question 4-3</vt:lpstr>
      <vt:lpstr>Answer 4-4</vt:lpstr>
      <vt:lpstr>Question 4-4</vt:lpstr>
      <vt:lpstr>Answer 4-5</vt:lpstr>
      <vt:lpstr>Question 4-5</vt:lpstr>
      <vt:lpstr>Answer 5-1</vt:lpstr>
      <vt:lpstr>Question 5-1</vt:lpstr>
      <vt:lpstr>Answer 5-2</vt:lpstr>
      <vt:lpstr>Question 5-2</vt:lpstr>
      <vt:lpstr>Answer 5-3</vt:lpstr>
      <vt:lpstr>Question 5-3</vt:lpstr>
      <vt:lpstr>Answer 5-4</vt:lpstr>
      <vt:lpstr>Question 5-4</vt:lpstr>
      <vt:lpstr>Answer 5-5</vt:lpstr>
      <vt:lpstr>Question 5-5</vt:lpstr>
      <vt:lpstr>PowerPoint Presentation</vt:lpstr>
      <vt:lpstr>Final Jeopardy Answer</vt:lpstr>
      <vt:lpstr>PowerPoint Presentation</vt:lpstr>
      <vt:lpstr>Final Jeopardy Question</vt:lpstr>
    </vt:vector>
  </TitlesOfParts>
  <Company>Grant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Grant County High School</dc:creator>
  <cp:lastModifiedBy>Julia Stanger</cp:lastModifiedBy>
  <cp:revision>133</cp:revision>
  <dcterms:created xsi:type="dcterms:W3CDTF">2010-12-30T04:54:37Z</dcterms:created>
  <dcterms:modified xsi:type="dcterms:W3CDTF">2015-10-28T13:22:41Z</dcterms:modified>
</cp:coreProperties>
</file>